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809" r:id="rId2"/>
  </p:sldMasterIdLst>
  <p:notesMasterIdLst>
    <p:notesMasterId r:id="rId16"/>
  </p:notesMasterIdLst>
  <p:sldIdLst>
    <p:sldId id="256" r:id="rId3"/>
    <p:sldId id="328" r:id="rId4"/>
    <p:sldId id="262" r:id="rId5"/>
    <p:sldId id="310" r:id="rId6"/>
    <p:sldId id="323" r:id="rId7"/>
    <p:sldId id="330" r:id="rId8"/>
    <p:sldId id="329" r:id="rId9"/>
    <p:sldId id="331" r:id="rId10"/>
    <p:sldId id="309" r:id="rId11"/>
    <p:sldId id="263" r:id="rId12"/>
    <p:sldId id="324" r:id="rId13"/>
    <p:sldId id="332" r:id="rId14"/>
    <p:sldId id="326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Palatino Linotype" panose="02040502050505030304" pitchFamily="18" charset="0"/>
      <p:regular r:id="rId25"/>
      <p:bold r:id="rId26"/>
      <p:italic r:id="rId27"/>
      <p:boldItalic r:id="rId28"/>
    </p:embeddedFont>
    <p:embeddedFont>
      <p:font typeface="Arial Black" panose="020B0A04020102020204" pitchFamily="34" charset="0"/>
      <p:bold r:id="rId29"/>
    </p:embeddedFont>
    <p:embeddedFont>
      <p:font typeface="Aharoni" panose="02010803020104030203" pitchFamily="2" charset="-79"/>
      <p:bold r:id="rId30"/>
    </p:embeddedFont>
    <p:embeddedFont>
      <p:font typeface="Gill Sans Ultra Bold Condensed" panose="020B0A06020104020203" pitchFamily="3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74" autoAdjust="0"/>
    <p:restoredTop sz="62523" autoAdjust="0"/>
  </p:normalViewPr>
  <p:slideViewPr>
    <p:cSldViewPr>
      <p:cViewPr varScale="1">
        <p:scale>
          <a:sx n="44" d="100"/>
          <a:sy n="44" d="100"/>
        </p:scale>
        <p:origin x="-19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60103-0FB4-4C6A-9580-D8BDDB70BCB0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971AF-8890-4C11-9A36-30DF85265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35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971AF-8890-4C11-9A36-30DF852659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56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971AF-8890-4C11-9A36-30DF852659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10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971AF-8890-4C11-9A36-30DF852659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28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971AF-8890-4C11-9A36-30DF8526596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635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971AF-8890-4C11-9A36-30DF8526596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05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971AF-8890-4C11-9A36-30DF852659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29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971AF-8890-4C11-9A36-30DF852659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2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971AF-8890-4C11-9A36-30DF852659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21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971AF-8890-4C11-9A36-30DF8526596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121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971AF-8890-4C11-9A36-30DF8526596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121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971AF-8890-4C11-9A36-30DF8526596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121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971AF-8890-4C11-9A36-30DF852659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47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8D2F-7E75-497F-856F-7BB1A8B5502A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C2461B-2CB7-4BE9-9484-42A3EF58B0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8D2F-7E75-497F-856F-7BB1A8B5502A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461B-2CB7-4BE9-9484-42A3EF58B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8D2F-7E75-497F-856F-7BB1A8B5502A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461B-2CB7-4BE9-9484-42A3EF58B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018D2F-7E75-497F-856F-7BB1A8B5502A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2461B-2CB7-4BE9-9484-42A3EF58B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018D2F-7E75-497F-856F-7BB1A8B5502A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2461B-2CB7-4BE9-9484-42A3EF58B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018D2F-7E75-497F-856F-7BB1A8B5502A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2461B-2CB7-4BE9-9484-42A3EF58B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018D2F-7E75-497F-856F-7BB1A8B5502A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2461B-2CB7-4BE9-9484-42A3EF58B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018D2F-7E75-497F-856F-7BB1A8B5502A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2461B-2CB7-4BE9-9484-42A3EF58B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018D2F-7E75-497F-856F-7BB1A8B5502A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2461B-2CB7-4BE9-9484-42A3EF58B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018D2F-7E75-497F-856F-7BB1A8B5502A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2461B-2CB7-4BE9-9484-42A3EF58B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018D2F-7E75-497F-856F-7BB1A8B5502A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2461B-2CB7-4BE9-9484-42A3EF58B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8D2F-7E75-497F-856F-7BB1A8B5502A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461B-2CB7-4BE9-9484-42A3EF58B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018D2F-7E75-497F-856F-7BB1A8B5502A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2461B-2CB7-4BE9-9484-42A3EF58B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018D2F-7E75-497F-856F-7BB1A8B5502A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2461B-2CB7-4BE9-9484-42A3EF58B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018D2F-7E75-497F-856F-7BB1A8B5502A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2461B-2CB7-4BE9-9484-42A3EF58B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8D2F-7E75-497F-856F-7BB1A8B5502A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461B-2CB7-4BE9-9484-42A3EF58B0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8D2F-7E75-497F-856F-7BB1A8B5502A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461B-2CB7-4BE9-9484-42A3EF58B0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8D2F-7E75-497F-856F-7BB1A8B5502A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461B-2CB7-4BE9-9484-42A3EF58B0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8D2F-7E75-497F-856F-7BB1A8B5502A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461B-2CB7-4BE9-9484-42A3EF58B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8D2F-7E75-497F-856F-7BB1A8B5502A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461B-2CB7-4BE9-9484-42A3EF58B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8D2F-7E75-497F-856F-7BB1A8B5502A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461B-2CB7-4BE9-9484-42A3EF58B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8D2F-7E75-497F-856F-7BB1A8B5502A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461B-2CB7-4BE9-9484-42A3EF58B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8018D2F-7E75-497F-856F-7BB1A8B5502A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5C2461B-2CB7-4BE9-9484-42A3EF58B0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loudy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F8018D2F-7E75-497F-856F-7BB1A8B5502A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75C2461B-2CB7-4BE9-9484-42A3EF58B0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44" y="838200"/>
            <a:ext cx="7832556" cy="4800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838199"/>
            <a:ext cx="4495800" cy="2819401"/>
          </a:xfrm>
        </p:spPr>
        <p:txBody>
          <a:bodyPr>
            <a:prstTxWarp prst="textButtonPour">
              <a:avLst/>
            </a:prstTxWarp>
          </a:bodyPr>
          <a:lstStyle/>
          <a:p>
            <a:r>
              <a:rPr lang="en-US" sz="6600" dirty="0" smtClean="0">
                <a:solidFill>
                  <a:schemeClr val="tx2">
                    <a:lumMod val="75000"/>
                  </a:schemeClr>
                </a:solidFill>
              </a:rPr>
              <a:t>Behemoth</a:t>
            </a:r>
            <a:r>
              <a:rPr lang="en-US" sz="6600" dirty="0" smtClean="0"/>
              <a:t> </a:t>
            </a:r>
            <a:r>
              <a:rPr lang="en-US" sz="6600" dirty="0" smtClean="0">
                <a:solidFill>
                  <a:srgbClr val="C00000"/>
                </a:solidFill>
              </a:rPr>
              <a:t>&amp;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>
                <a:solidFill>
                  <a:schemeClr val="accent3">
                    <a:lumMod val="75000"/>
                  </a:schemeClr>
                </a:solidFill>
              </a:rPr>
              <a:t>Leviathan</a:t>
            </a:r>
            <a:endParaRPr lang="en-US" sz="6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029200"/>
            <a:ext cx="9144000" cy="12192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Job 40:15-41:34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spc="600" dirty="0" smtClean="0">
                <a:solidFill>
                  <a:schemeClr val="accent1">
                    <a:lumMod val="75000"/>
                  </a:schemeClr>
                </a:solidFill>
              </a:rPr>
              <a:t>(context)</a:t>
            </a:r>
            <a:endParaRPr lang="en-US" sz="2800" spc="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Part 2c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9266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God’s Answer/Courtroom</a:t>
            </a:r>
            <a:endParaRPr lang="en-US" dirty="0"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800" dirty="0" smtClean="0">
                <a:solidFill>
                  <a:schemeClr val="accent3"/>
                </a:solidFill>
              </a:rPr>
              <a:t>Was not what Job expected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800" dirty="0" smtClean="0">
                <a:solidFill>
                  <a:schemeClr val="accent3"/>
                </a:solidFill>
              </a:rPr>
              <a:t>Was not a place where God would be convicted of any illegality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800" dirty="0" smtClean="0">
                <a:solidFill>
                  <a:schemeClr val="accent3"/>
                </a:solidFill>
              </a:rPr>
              <a:t>Was not a place where God would apologize for what happened to Job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800" dirty="0" smtClean="0">
                <a:solidFill>
                  <a:schemeClr val="accent3"/>
                </a:solidFill>
              </a:rPr>
              <a:t>Was an overwhelming interrogation of Job</a:t>
            </a:r>
            <a:endParaRPr lang="en-US" sz="3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37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/>
          <a:lstStyle/>
          <a:p>
            <a:r>
              <a:rPr lang="en-US" dirty="0" smtClean="0"/>
              <a:t>Job’s Response (Job 40:3-5)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3  Then Job answered the LORD and said:</a:t>
            </a:r>
          </a:p>
          <a:p>
            <a:pPr marL="0" indent="0">
              <a:buNone/>
            </a:pPr>
            <a:r>
              <a:rPr lang="en-US" sz="3600" dirty="0"/>
              <a:t>4  "Behold, I am vile; What shall I answer You? I lay my hand over my mouth.</a:t>
            </a:r>
          </a:p>
          <a:p>
            <a:pPr marL="0" indent="0">
              <a:buNone/>
            </a:pPr>
            <a:r>
              <a:rPr lang="en-US" sz="3600" dirty="0"/>
              <a:t>5  Once I have spoken, but I will not answer; Yes, twice, but I will proceed no further</a:t>
            </a:r>
            <a:r>
              <a:rPr lang="en-US" sz="3600" dirty="0" smtClean="0"/>
              <a:t>."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523511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Behemoth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&amp; </a:t>
            </a:r>
            <a:r>
              <a:rPr lang="en-US" dirty="0" smtClean="0">
                <a:solidFill>
                  <a:schemeClr val="accent3"/>
                </a:solidFill>
                <a:latin typeface="Gill Sans Ultra Bold Condensed" panose="020B0A06020104020203" pitchFamily="34" charset="0"/>
              </a:rPr>
              <a:t>Leviathan</a:t>
            </a:r>
            <a:endParaRPr lang="en-US" dirty="0">
              <a:solidFill>
                <a:schemeClr val="accent3"/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82000" cy="3962400"/>
          </a:xfrm>
          <a:solidFill>
            <a:schemeClr val="bg1">
              <a:lumMod val="85000"/>
              <a:lumOff val="15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en-US" sz="3600" dirty="0" smtClean="0"/>
              <a:t>Job 40, 41 </a:t>
            </a:r>
            <a:r>
              <a:rPr lang="en-US" sz="3600" dirty="0" smtClean="0">
                <a:solidFill>
                  <a:schemeClr val="tx2"/>
                </a:solidFill>
              </a:rPr>
              <a:t>MUST</a:t>
            </a:r>
            <a:r>
              <a:rPr lang="en-US" sz="3600" dirty="0" smtClean="0"/>
              <a:t> follow the same pattern and meaning to the Lord’s first response</a:t>
            </a:r>
          </a:p>
          <a:p>
            <a:r>
              <a:rPr lang="en-US" sz="3600" dirty="0" smtClean="0"/>
              <a:t>Whatever Behemoth and Leviathan are, they </a:t>
            </a:r>
            <a:r>
              <a:rPr lang="en-US" sz="3600" dirty="0" smtClean="0">
                <a:solidFill>
                  <a:schemeClr val="tx2"/>
                </a:solidFill>
              </a:rPr>
              <a:t>MUST</a:t>
            </a:r>
            <a:r>
              <a:rPr lang="en-US" sz="3600" dirty="0" smtClean="0"/>
              <a:t> be literal!</a:t>
            </a:r>
          </a:p>
          <a:p>
            <a:pPr lvl="1"/>
            <a:r>
              <a:rPr lang="en-US" sz="2800" dirty="0" smtClean="0"/>
              <a:t>Designed to produced humility</a:t>
            </a:r>
          </a:p>
        </p:txBody>
      </p:sp>
    </p:spTree>
    <p:extLst>
      <p:ext uri="{BB962C8B-B14F-4D97-AF65-F5344CB8AC3E}">
        <p14:creationId xmlns:p14="http://schemas.microsoft.com/office/powerpoint/2010/main" val="133101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1 Peter 4:18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“Now ‘If </a:t>
            </a:r>
            <a:r>
              <a:rPr lang="en-US" sz="4400" dirty="0"/>
              <a:t>the righteous one is scarcely saved, Where will the ungodly and the sinner appear</a:t>
            </a:r>
            <a:r>
              <a:rPr lang="en-US" sz="4400" dirty="0" smtClean="0"/>
              <a:t>?’”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39858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6553200" cy="5029200"/>
          </a:xfrm>
        </p:spPr>
        <p:txBody>
          <a:bodyPr>
            <a:normAutofit/>
          </a:bodyPr>
          <a:lstStyle/>
          <a:p>
            <a:pPr marL="914400" indent="-914400"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1	</a:t>
            </a:r>
            <a:r>
              <a:rPr lang="en-US" sz="3600" dirty="0" smtClean="0"/>
              <a:t>evidence for dinosaurs and man living together</a:t>
            </a:r>
          </a:p>
          <a:p>
            <a:pPr marL="914400" indent="-914400"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2</a:t>
            </a:r>
            <a:r>
              <a:rPr lang="en-US" sz="3600" b="1" baseline="-25000" dirty="0" smtClean="0">
                <a:solidFill>
                  <a:srgbClr val="C00000"/>
                </a:solidFill>
              </a:rPr>
              <a:t>a</a:t>
            </a:r>
            <a:r>
              <a:rPr lang="en-US" sz="3600" b="1" dirty="0" smtClean="0">
                <a:solidFill>
                  <a:srgbClr val="C00000"/>
                </a:solidFill>
              </a:rPr>
              <a:t>	</a:t>
            </a:r>
            <a:r>
              <a:rPr lang="en-US" sz="3600" dirty="0" smtClean="0"/>
              <a:t>the conflict between Job and his friends </a:t>
            </a:r>
            <a:r>
              <a:rPr lang="en-US" sz="3600" dirty="0"/>
              <a:t> </a:t>
            </a:r>
            <a:r>
              <a:rPr lang="en-US" sz="3600" dirty="0" smtClean="0"/>
              <a:t>and between Job and God</a:t>
            </a:r>
          </a:p>
          <a:p>
            <a:pPr marL="914400" indent="-914400"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2</a:t>
            </a:r>
            <a:r>
              <a:rPr lang="en-US" sz="3600" b="1" baseline="-25000" dirty="0" smtClean="0">
                <a:solidFill>
                  <a:srgbClr val="C00000"/>
                </a:solidFill>
              </a:rPr>
              <a:t>b</a:t>
            </a:r>
            <a:r>
              <a:rPr lang="en-US" sz="3600" b="1" dirty="0" smtClean="0">
                <a:solidFill>
                  <a:srgbClr val="C00000"/>
                </a:solidFill>
              </a:rPr>
              <a:t>	</a:t>
            </a:r>
            <a:r>
              <a:rPr lang="en-US" sz="3600" dirty="0" smtClean="0"/>
              <a:t>Elihu’s response</a:t>
            </a:r>
          </a:p>
          <a:p>
            <a:pPr marL="914400" indent="-914400"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2</a:t>
            </a:r>
            <a:r>
              <a:rPr lang="en-US" sz="3600" b="1" baseline="-25000" dirty="0" smtClean="0">
                <a:solidFill>
                  <a:srgbClr val="C00000"/>
                </a:solidFill>
              </a:rPr>
              <a:t>c</a:t>
            </a:r>
            <a:r>
              <a:rPr lang="en-US" sz="3600" b="1" dirty="0" smtClean="0">
                <a:solidFill>
                  <a:srgbClr val="C00000"/>
                </a:solidFill>
              </a:rPr>
              <a:t>	</a:t>
            </a:r>
            <a:r>
              <a:rPr lang="en-US" sz="3600" dirty="0" smtClean="0"/>
              <a:t>Jehovah’s 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response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828800" y="5943600"/>
            <a:ext cx="441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010400" y="3007667"/>
            <a:ext cx="1913384" cy="2783533"/>
            <a:chOff x="7010400" y="3007667"/>
            <a:chExt cx="1913384" cy="2783533"/>
          </a:xfrm>
        </p:grpSpPr>
        <p:sp>
          <p:nvSpPr>
            <p:cNvPr id="8" name="TextBox 7"/>
            <p:cNvSpPr txBox="1"/>
            <p:nvPr/>
          </p:nvSpPr>
          <p:spPr>
            <a:xfrm>
              <a:off x="7746859" y="4168600"/>
              <a:ext cx="11769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C00000"/>
                  </a:solidFill>
                </a:rPr>
                <a:t>context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18" name="Right Brace 17"/>
            <p:cNvSpPr/>
            <p:nvPr/>
          </p:nvSpPr>
          <p:spPr>
            <a:xfrm>
              <a:off x="7010400" y="3007667"/>
              <a:ext cx="501406" cy="2783533"/>
            </a:xfrm>
            <a:prstGeom prst="rightBrace">
              <a:avLst>
                <a:gd name="adj1" fmla="val 74295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162800" y="1828800"/>
            <a:ext cx="1981200" cy="838200"/>
            <a:chOff x="7162800" y="1828800"/>
            <a:chExt cx="1981200" cy="838200"/>
          </a:xfrm>
        </p:grpSpPr>
        <p:sp>
          <p:nvSpPr>
            <p:cNvPr id="16" name="TextBox 15"/>
            <p:cNvSpPr txBox="1"/>
            <p:nvPr/>
          </p:nvSpPr>
          <p:spPr>
            <a:xfrm>
              <a:off x="7526647" y="2041073"/>
              <a:ext cx="16173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C00000"/>
                  </a:solidFill>
                </a:rPr>
                <a:t>concept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19" name="Right Brace 18"/>
            <p:cNvSpPr/>
            <p:nvPr/>
          </p:nvSpPr>
          <p:spPr>
            <a:xfrm>
              <a:off x="7162800" y="1828800"/>
              <a:ext cx="501406" cy="838200"/>
            </a:xfrm>
            <a:prstGeom prst="rightBrace">
              <a:avLst>
                <a:gd name="adj1" fmla="val 20684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0" name="Right Arrow 9"/>
          <p:cNvSpPr/>
          <p:nvPr/>
        </p:nvSpPr>
        <p:spPr>
          <a:xfrm rot="19300356" flipH="1">
            <a:off x="6098066" y="4016422"/>
            <a:ext cx="2574526" cy="8382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Today’s Lesson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8840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repeatCount="2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teven\AppData\Local\Microsoft\Windows\Temporary Internet Files\Content.IE5\X7EW8Q4I\MC900160558[1].wm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4"/>
          <a:stretch/>
        </p:blipFill>
        <p:spPr bwMode="auto">
          <a:xfrm>
            <a:off x="5911538" y="2667000"/>
            <a:ext cx="3232462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Answers (Job 38:1-3)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81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1  Then the LORD answered Job out of the </a:t>
            </a:r>
            <a:r>
              <a:rPr lang="en-US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haroni" panose="02010803020104030203" pitchFamily="2" charset="-79"/>
                <a:cs typeface="Aharoni" panose="02010803020104030203" pitchFamily="2" charset="-79"/>
              </a:rPr>
              <a:t>whirlwind</a:t>
            </a:r>
            <a:r>
              <a:rPr lang="en-US" sz="3200" dirty="0" smtClean="0"/>
              <a:t>, and said:</a:t>
            </a:r>
          </a:p>
          <a:p>
            <a:pPr marL="0" indent="0">
              <a:buNone/>
            </a:pPr>
            <a:r>
              <a:rPr lang="en-US" sz="3200" dirty="0" smtClean="0"/>
              <a:t>2  "Who is this who </a:t>
            </a:r>
            <a:r>
              <a:rPr lang="en-US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haroni" panose="02010803020104030203" pitchFamily="2" charset="-79"/>
                <a:cs typeface="Aharoni" panose="02010803020104030203" pitchFamily="2" charset="-79"/>
              </a:rPr>
              <a:t>darkens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3200" dirty="0" smtClean="0"/>
              <a:t>counsel By words without knowledge?</a:t>
            </a:r>
          </a:p>
          <a:p>
            <a:pPr marL="0" indent="0">
              <a:buNone/>
            </a:pPr>
            <a:r>
              <a:rPr lang="en-US" sz="3200" dirty="0" smtClean="0"/>
              <a:t>3  Now prepare yourself </a:t>
            </a:r>
            <a:br>
              <a:rPr lang="en-US" sz="3200" dirty="0" smtClean="0"/>
            </a:br>
            <a:r>
              <a:rPr lang="en-US" sz="3200" dirty="0" smtClean="0"/>
              <a:t>like a man; I will question </a:t>
            </a:r>
            <a:br>
              <a:rPr lang="en-US" sz="3200" dirty="0" smtClean="0"/>
            </a:br>
            <a:r>
              <a:rPr lang="en-US" sz="3200" dirty="0" smtClean="0"/>
              <a:t>you, and you shall answer Me.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1026" name="Picture 2" descr="C:\Users\Steven\AppData\Local\Microsoft\Windows\Temporary Internet Files\Content.IE5\UPOZELO0\MM900189255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092" y="2607081"/>
            <a:ext cx="1889861" cy="1889861"/>
          </a:xfrm>
          <a:prstGeom prst="rect">
            <a:avLst/>
          </a:prstGeom>
          <a:noFill/>
          <a:effectLst>
            <a:softEdge rad="508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teven\AppData\Local\Microsoft\Windows\Temporary Internet Files\Content.IE5\UPOZELO0\MM900189255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438" y="3996714"/>
            <a:ext cx="1303758" cy="1303758"/>
          </a:xfrm>
          <a:prstGeom prst="rect">
            <a:avLst/>
          </a:prstGeom>
          <a:noFill/>
          <a:effectLst>
            <a:softEdge rad="508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894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84000" decel="16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97 -4.07407E-6 L -0.02639 0.0044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38:4-7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"Where were you when I laid the foundations of the earth? Tell Me, if you have </a:t>
            </a:r>
            <a:r>
              <a:rPr lang="en-US" sz="3200" dirty="0" smtClean="0"/>
              <a:t>understanding” (Job 38:4)</a:t>
            </a:r>
          </a:p>
          <a:p>
            <a:r>
              <a:rPr lang="en-US" sz="3200" b="1" dirty="0" smtClean="0">
                <a:solidFill>
                  <a:schemeClr val="accent2"/>
                </a:solidFill>
              </a:rPr>
              <a:t>Foundational</a:t>
            </a:r>
            <a:r>
              <a:rPr lang="en-US" sz="3200" dirty="0" smtClean="0"/>
              <a:t>:  </a:t>
            </a:r>
            <a:r>
              <a:rPr lang="en-US" sz="3200" dirty="0" smtClean="0">
                <a:solidFill>
                  <a:schemeClr val="accent5"/>
                </a:solidFill>
              </a:rPr>
              <a:t>Creator</a:t>
            </a:r>
            <a:r>
              <a:rPr lang="en-US" sz="3200" dirty="0" smtClean="0"/>
              <a:t> | </a:t>
            </a:r>
            <a:r>
              <a:rPr lang="en-US" sz="3200" dirty="0" smtClean="0">
                <a:solidFill>
                  <a:schemeClr val="accent3"/>
                </a:solidFill>
              </a:rPr>
              <a:t>Creation</a:t>
            </a:r>
          </a:p>
          <a:p>
            <a:pPr lvl="1"/>
            <a:r>
              <a:rPr lang="en-US" sz="2600" dirty="0" smtClean="0"/>
              <a:t>Was Job at creation?</a:t>
            </a:r>
          </a:p>
          <a:p>
            <a:pPr lvl="1"/>
            <a:r>
              <a:rPr lang="en-US" sz="2600" dirty="0" smtClean="0"/>
              <a:t>Was Job able to create anything?</a:t>
            </a:r>
          </a:p>
          <a:p>
            <a:pPr lvl="1"/>
            <a:r>
              <a:rPr lang="en-US" sz="2600" dirty="0" smtClean="0"/>
              <a:t>Was Job able to advise and oversee the creation project?</a:t>
            </a:r>
          </a:p>
          <a:p>
            <a:pPr lvl="1"/>
            <a:r>
              <a:rPr lang="en-US" sz="2600" dirty="0" smtClean="0"/>
              <a:t>No right for the </a:t>
            </a:r>
            <a:r>
              <a:rPr lang="en-US" sz="26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</a:t>
            </a:r>
            <a:r>
              <a:rPr lang="en-US" sz="2600" dirty="0" smtClean="0">
                <a:solidFill>
                  <a:schemeClr val="accent3"/>
                </a:solidFill>
              </a:rPr>
              <a:t> </a:t>
            </a:r>
            <a:r>
              <a:rPr lang="en-US" sz="2600" dirty="0" smtClean="0"/>
              <a:t>to criticize the </a:t>
            </a:r>
            <a:r>
              <a:rPr lang="en-US" sz="2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Creator</a:t>
            </a:r>
            <a:r>
              <a:rPr lang="en-US" sz="2600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99525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 smtClean="0"/>
              <a:t>Present at creation (38:4-7)?</a:t>
            </a:r>
          </a:p>
          <a:p>
            <a:r>
              <a:rPr lang="en-US" sz="4000" dirty="0" smtClean="0"/>
              <a:t>Contain the sea (38:8-11)?</a:t>
            </a:r>
          </a:p>
          <a:p>
            <a:r>
              <a:rPr lang="en-US" sz="4000" dirty="0" smtClean="0"/>
              <a:t>Command the day (38:12-15)?</a:t>
            </a:r>
          </a:p>
          <a:p>
            <a:r>
              <a:rPr lang="en-US" sz="4000" dirty="0" smtClean="0"/>
              <a:t>Entered into the unseen (38:16-18)</a:t>
            </a:r>
          </a:p>
          <a:p>
            <a:r>
              <a:rPr lang="en-US" sz="4000" spc="-100" dirty="0" smtClean="0"/>
              <a:t>Age so great to have seen where light comes from (38:19-21)?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5" t="10000" r="7919" b="26170"/>
          <a:stretch/>
        </p:blipFill>
        <p:spPr bwMode="auto">
          <a:xfrm>
            <a:off x="533400" y="0"/>
            <a:ext cx="8153400" cy="145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72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5" t="10000" r="7919" b="26170"/>
          <a:stretch/>
        </p:blipFill>
        <p:spPr bwMode="auto">
          <a:xfrm>
            <a:off x="533400" y="0"/>
            <a:ext cx="8153400" cy="145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6" b="12032"/>
          <a:stretch/>
        </p:blipFill>
        <p:spPr bwMode="auto">
          <a:xfrm>
            <a:off x="228600" y="2514600"/>
            <a:ext cx="6934200" cy="427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447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 smtClean="0"/>
              <a:t>Viewed the treasury of snow, hail, etc. (38:22-30)?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39000" y="3048000"/>
            <a:ext cx="1828800" cy="3693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Moderate Resolution Imaging </a:t>
            </a:r>
            <a:r>
              <a:rPr lang="en-US" dirty="0" err="1"/>
              <a:t>Spectroradiometer</a:t>
            </a:r>
            <a:r>
              <a:rPr lang="en-US" dirty="0"/>
              <a:t> (</a:t>
            </a:r>
            <a:r>
              <a:rPr lang="en-US" dirty="0" err="1"/>
              <a:t>MODIS</a:t>
            </a:r>
            <a:r>
              <a:rPr lang="en-US" dirty="0"/>
              <a:t>) on NASA's Aqua satellite captured this image on Feb. 19, </a:t>
            </a:r>
            <a:r>
              <a:rPr lang="en-US" dirty="0" smtClean="0"/>
              <a:t>2014</a:t>
            </a:r>
            <a:r>
              <a:rPr lang="en-US" dirty="0"/>
              <a:t> </a:t>
            </a:r>
            <a:r>
              <a:rPr lang="en-US" dirty="0" smtClean="0"/>
              <a:t>when 80.3 % of the 5 lakes were covered in ice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6553200"/>
            <a:ext cx="6934200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http://www.livescience.com/43569-ice-covered-great-lakes-photo.html</a:t>
            </a:r>
          </a:p>
        </p:txBody>
      </p:sp>
    </p:spTree>
    <p:extLst>
      <p:ext uri="{BB962C8B-B14F-4D97-AF65-F5344CB8AC3E}">
        <p14:creationId xmlns:p14="http://schemas.microsoft.com/office/powerpoint/2010/main" val="304339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152900" cy="2209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 smtClean="0"/>
              <a:t>Bind, loose</a:t>
            </a:r>
            <a:r>
              <a:rPr lang="en-US" sz="4000" dirty="0"/>
              <a:t> </a:t>
            </a:r>
            <a:r>
              <a:rPr lang="en-US" sz="4000" dirty="0" smtClean="0"/>
              <a:t>and guide the stars (38:31-33)?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5" t="10000" r="7919" b="26170"/>
          <a:stretch/>
        </p:blipFill>
        <p:spPr bwMode="auto">
          <a:xfrm>
            <a:off x="533400" y="0"/>
            <a:ext cx="8153400" cy="145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File:Orion Head to Toe - Reduce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8"/>
          <a:stretch/>
        </p:blipFill>
        <p:spPr bwMode="auto">
          <a:xfrm>
            <a:off x="4800600" y="1459148"/>
            <a:ext cx="3886200" cy="5246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6324600"/>
            <a:ext cx="3886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</a:rPr>
              <a:t>Orion, Wikimedia Commons</a:t>
            </a:r>
            <a:endParaRPr lang="en-US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817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886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 smtClean="0"/>
              <a:t>A rainmaker (38:34-38)?</a:t>
            </a:r>
          </a:p>
          <a:p>
            <a:r>
              <a:rPr lang="en-US" sz="4000" dirty="0" smtClean="0"/>
              <a:t>Satisfy and preserve animal life (38:39-41)?</a:t>
            </a:r>
          </a:p>
          <a:p>
            <a:r>
              <a:rPr lang="en-US" sz="4000" dirty="0" smtClean="0"/>
              <a:t>Other questions about animal life </a:t>
            </a:r>
            <a:br>
              <a:rPr lang="en-US" sz="4000" dirty="0" smtClean="0"/>
            </a:br>
            <a:r>
              <a:rPr lang="en-US" sz="4000" dirty="0" smtClean="0"/>
              <a:t>(39:1-30)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5" t="10000" r="7919" b="26170"/>
          <a:stretch/>
        </p:blipFill>
        <p:spPr bwMode="auto">
          <a:xfrm>
            <a:off x="533400" y="0"/>
            <a:ext cx="8153400" cy="145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9040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prstTxWarp prst="textPlain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“Shall 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 one who contends with the Almighty correct Him? He who rebukes God, let him answer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it” (Job 40:2)</a:t>
            </a:r>
          </a:p>
        </p:txBody>
      </p:sp>
    </p:spTree>
    <p:extLst>
      <p:ext uri="{BB962C8B-B14F-4D97-AF65-F5344CB8AC3E}">
        <p14:creationId xmlns:p14="http://schemas.microsoft.com/office/powerpoint/2010/main" val="39545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rk_clou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2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3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13960</TotalTime>
  <Words>429</Words>
  <Application>Microsoft Office PowerPoint</Application>
  <PresentationFormat>On-screen Show (4:3)</PresentationFormat>
  <Paragraphs>65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Courier New</vt:lpstr>
      <vt:lpstr>Calibri</vt:lpstr>
      <vt:lpstr>Century Gothic</vt:lpstr>
      <vt:lpstr>Wingdings</vt:lpstr>
      <vt:lpstr>Palatino Linotype</vt:lpstr>
      <vt:lpstr>Arial Black</vt:lpstr>
      <vt:lpstr>Aharoni</vt:lpstr>
      <vt:lpstr>Gill Sans Ultra Bold Condensed</vt:lpstr>
      <vt:lpstr>Executive</vt:lpstr>
      <vt:lpstr>dark_cloud</vt:lpstr>
      <vt:lpstr>Behemoth &amp; Leviathan</vt:lpstr>
      <vt:lpstr>Review:</vt:lpstr>
      <vt:lpstr>God Answers (Job 38:1-3)</vt:lpstr>
      <vt:lpstr>Job 38:4-7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God’s Answer/Courtroom</vt:lpstr>
      <vt:lpstr>Job’s Response (Job 40:3-5)</vt:lpstr>
      <vt:lpstr>Behemoth &amp; Leviathan</vt:lpstr>
      <vt:lpstr>1 Peter 4:18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Behemoth &amp; Leviathan</dc:title>
  <dc:creator>Steven J. Wallace</dc:creator>
  <cp:lastModifiedBy>Steven J. Wallace</cp:lastModifiedBy>
  <cp:revision>213</cp:revision>
  <dcterms:created xsi:type="dcterms:W3CDTF">2013-09-26T22:58:06Z</dcterms:created>
  <dcterms:modified xsi:type="dcterms:W3CDTF">2014-02-22T20:31:18Z</dcterms:modified>
</cp:coreProperties>
</file>